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8393" r:id="rId2"/>
    <p:sldId id="8388" r:id="rId3"/>
    <p:sldId id="286" r:id="rId4"/>
    <p:sldId id="8396" r:id="rId5"/>
    <p:sldId id="272" r:id="rId6"/>
    <p:sldId id="8403" r:id="rId7"/>
    <p:sldId id="8397" r:id="rId8"/>
    <p:sldId id="8398" r:id="rId9"/>
    <p:sldId id="8430" r:id="rId10"/>
    <p:sldId id="8431" r:id="rId11"/>
    <p:sldId id="8432" r:id="rId12"/>
    <p:sldId id="8433" r:id="rId13"/>
    <p:sldId id="8434" r:id="rId14"/>
    <p:sldId id="8435" r:id="rId15"/>
    <p:sldId id="8422" r:id="rId16"/>
    <p:sldId id="8439" r:id="rId17"/>
    <p:sldId id="8440" r:id="rId18"/>
    <p:sldId id="8441" r:id="rId19"/>
    <p:sldId id="8436" r:id="rId20"/>
    <p:sldId id="8437" r:id="rId21"/>
    <p:sldId id="8438" r:id="rId22"/>
    <p:sldId id="8442" r:id="rId23"/>
    <p:sldId id="8443" r:id="rId24"/>
    <p:sldId id="8412" r:id="rId25"/>
    <p:sldId id="8417" r:id="rId26"/>
    <p:sldId id="8418" r:id="rId27"/>
    <p:sldId id="8401" r:id="rId28"/>
    <p:sldId id="8416" r:id="rId29"/>
    <p:sldId id="8419" r:id="rId30"/>
    <p:sldId id="8420" r:id="rId31"/>
    <p:sldId id="8406" r:id="rId32"/>
    <p:sldId id="8405" r:id="rId33"/>
    <p:sldId id="8407" r:id="rId34"/>
    <p:sldId id="8408" r:id="rId35"/>
    <p:sldId id="841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C4DE"/>
    <a:srgbClr val="E5EBF4"/>
    <a:srgbClr val="FFFFFF"/>
    <a:srgbClr val="A375F5"/>
    <a:srgbClr val="FCB640"/>
    <a:srgbClr val="FF5B62"/>
    <a:srgbClr val="660066"/>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69" d="100"/>
          <a:sy n="69" d="100"/>
        </p:scale>
        <p:origin x="524"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27098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65887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189283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1420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419428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16</a:t>
            </a:fld>
            <a:endParaRPr lang="zh-CN" altLang="en-US"/>
          </a:p>
        </p:txBody>
      </p:sp>
    </p:spTree>
    <p:extLst>
      <p:ext uri="{BB962C8B-B14F-4D97-AF65-F5344CB8AC3E}">
        <p14:creationId xmlns:p14="http://schemas.microsoft.com/office/powerpoint/2010/main" val="90821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17</a:t>
            </a:fld>
            <a:endParaRPr lang="zh-CN" altLang="en-US"/>
          </a:p>
        </p:txBody>
      </p:sp>
    </p:spTree>
    <p:extLst>
      <p:ext uri="{BB962C8B-B14F-4D97-AF65-F5344CB8AC3E}">
        <p14:creationId xmlns:p14="http://schemas.microsoft.com/office/powerpoint/2010/main" val="284303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9170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19</a:t>
            </a:fld>
            <a:endParaRPr lang="zh-CN" altLang="en-US"/>
          </a:p>
        </p:txBody>
      </p:sp>
    </p:spTree>
    <p:extLst>
      <p:ext uri="{BB962C8B-B14F-4D97-AF65-F5344CB8AC3E}">
        <p14:creationId xmlns:p14="http://schemas.microsoft.com/office/powerpoint/2010/main" val="3233756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20</a:t>
            </a:fld>
            <a:endParaRPr lang="zh-CN" altLang="en-US"/>
          </a:p>
        </p:txBody>
      </p:sp>
    </p:spTree>
    <p:extLst>
      <p:ext uri="{BB962C8B-B14F-4D97-AF65-F5344CB8AC3E}">
        <p14:creationId xmlns:p14="http://schemas.microsoft.com/office/powerpoint/2010/main" val="269719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21</a:t>
            </a:fld>
            <a:endParaRPr lang="zh-CN" altLang="en-US"/>
          </a:p>
        </p:txBody>
      </p:sp>
    </p:spTree>
    <p:extLst>
      <p:ext uri="{BB962C8B-B14F-4D97-AF65-F5344CB8AC3E}">
        <p14:creationId xmlns:p14="http://schemas.microsoft.com/office/powerpoint/2010/main" val="3764939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309673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1947632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25</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26</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29</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31</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32</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33</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34</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35</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9</a:t>
            </a:fld>
            <a:endParaRPr lang="zh-CN" altLang="en-US"/>
          </a:p>
        </p:txBody>
      </p:sp>
    </p:spTree>
    <p:extLst>
      <p:ext uri="{BB962C8B-B14F-4D97-AF65-F5344CB8AC3E}">
        <p14:creationId xmlns:p14="http://schemas.microsoft.com/office/powerpoint/2010/main" val="3595696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10</a:t>
            </a:fld>
            <a:endParaRPr lang="zh-CN" altLang="en-US"/>
          </a:p>
        </p:txBody>
      </p:sp>
    </p:spTree>
    <p:extLst>
      <p:ext uri="{BB962C8B-B14F-4D97-AF65-F5344CB8AC3E}">
        <p14:creationId xmlns:p14="http://schemas.microsoft.com/office/powerpoint/2010/main" val="378893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8.xml"/><Relationship Id="rId7"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emf"/><Relationship Id="rId5" Type="http://schemas.microsoft.com/office/2007/relationships/hdphoto" Target="../media/hdphoto1.wdp"/><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9.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7.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0.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_s6T3OWTyqg&amp;t=200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指導教授：江傳文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報告者：許百加、曾柏翰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ctr"/>
              <a:r>
                <a:rPr lang="zh-TW" altLang="en-US" sz="4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物件導向設計實習</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2019.06.14</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10</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2721232531"/>
              </p:ext>
            </p:extLst>
          </p:nvPr>
        </p:nvGraphicFramePr>
        <p:xfrm>
          <a:off x="1074644" y="1347946"/>
          <a:ext cx="10042713" cy="4658892"/>
        </p:xfrm>
        <a:graphic>
          <a:graphicData uri="http://schemas.openxmlformats.org/drawingml/2006/table">
            <a:tbl>
              <a:tblPr firstRow="1" firstCol="1" bandRow="1">
                <a:tableStyleId>{5C22544A-7EE6-4342-B048-85BDC9FD1C3A}</a:tableStyleId>
              </a:tblPr>
              <a:tblGrid>
                <a:gridCol w="1611995">
                  <a:extLst>
                    <a:ext uri="{9D8B030D-6E8A-4147-A177-3AD203B41FA5}">
                      <a16:colId xmlns:a16="http://schemas.microsoft.com/office/drawing/2014/main" val="108727337"/>
                    </a:ext>
                  </a:extLst>
                </a:gridCol>
                <a:gridCol w="2177592">
                  <a:extLst>
                    <a:ext uri="{9D8B030D-6E8A-4147-A177-3AD203B41FA5}">
                      <a16:colId xmlns:a16="http://schemas.microsoft.com/office/drawing/2014/main" val="3512871990"/>
                    </a:ext>
                  </a:extLst>
                </a:gridCol>
                <a:gridCol w="6253126">
                  <a:extLst>
                    <a:ext uri="{9D8B030D-6E8A-4147-A177-3AD203B41FA5}">
                      <a16:colId xmlns:a16="http://schemas.microsoft.com/office/drawing/2014/main" val="3038882430"/>
                    </a:ext>
                  </a:extLst>
                </a:gridCol>
              </a:tblGrid>
              <a:tr h="46630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378818293"/>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管理單元</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教師在登入系統後可對其開授的課程進行新增單元的動作。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743269995"/>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85099332"/>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19775378"/>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刪除單元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281099964"/>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管理教材</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教師在登入系統後可對其開授的課程進行上傳教材的動作。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956188506"/>
                  </a:ext>
                </a:extLst>
              </a:tr>
              <a:tr h="73986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查看教材</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教師在登入系統後可對其開授的課程進行查看教材的動作。學生在登入系統後可對其選修的課程進行觀看教材的動作，也提供筆記功能給學生使用。</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627243666"/>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221864761"/>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教師在登入系統後可對其開授的課程進行刪除教材的動作。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828974447"/>
                  </a:ext>
                </a:extLst>
              </a:tr>
            </a:tbl>
          </a:graphicData>
        </a:graphic>
      </p:graphicFrame>
    </p:spTree>
    <p:extLst>
      <p:ext uri="{BB962C8B-B14F-4D97-AF65-F5344CB8AC3E}">
        <p14:creationId xmlns:p14="http://schemas.microsoft.com/office/powerpoint/2010/main" val="377241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21793190"/>
              </p:ext>
            </p:extLst>
          </p:nvPr>
        </p:nvGraphicFramePr>
        <p:xfrm>
          <a:off x="689728" y="937343"/>
          <a:ext cx="10812545" cy="5514720"/>
        </p:xfrm>
        <a:graphic>
          <a:graphicData uri="http://schemas.openxmlformats.org/drawingml/2006/table">
            <a:tbl>
              <a:tblPr firstRow="1" firstCol="1" bandRow="1">
                <a:tableStyleId>{5C22544A-7EE6-4342-B048-85BDC9FD1C3A}</a:tableStyleId>
              </a:tblPr>
              <a:tblGrid>
                <a:gridCol w="1525571">
                  <a:extLst>
                    <a:ext uri="{9D8B030D-6E8A-4147-A177-3AD203B41FA5}">
                      <a16:colId xmlns:a16="http://schemas.microsoft.com/office/drawing/2014/main" val="1571782676"/>
                    </a:ext>
                  </a:extLst>
                </a:gridCol>
                <a:gridCol w="1932495">
                  <a:extLst>
                    <a:ext uri="{9D8B030D-6E8A-4147-A177-3AD203B41FA5}">
                      <a16:colId xmlns:a16="http://schemas.microsoft.com/office/drawing/2014/main" val="3527427161"/>
                    </a:ext>
                  </a:extLst>
                </a:gridCol>
                <a:gridCol w="7354479">
                  <a:extLst>
                    <a:ext uri="{9D8B030D-6E8A-4147-A177-3AD203B41FA5}">
                      <a16:colId xmlns:a16="http://schemas.microsoft.com/office/drawing/2014/main" val="1034848703"/>
                    </a:ext>
                  </a:extLst>
                </a:gridCol>
              </a:tblGrid>
              <a:tr h="32400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95378114"/>
                  </a:ext>
                </a:extLst>
              </a:tr>
              <a:tr h="324000">
                <a:tc rowSpan="4">
                  <a:txBody>
                    <a:bodyPr/>
                    <a:lstStyle/>
                    <a:p>
                      <a:pPr algn="ctr">
                        <a:spcAft>
                          <a:spcPts val="0"/>
                        </a:spcAft>
                      </a:pPr>
                      <a:r>
                        <a:rPr lang="zh-TW" sz="2000" kern="100" dirty="0" smtClean="0">
                          <a:effectLst/>
                          <a:latin typeface="微軟正黑體" panose="020B0604030504040204" pitchFamily="34" charset="-120"/>
                          <a:ea typeface="微軟正黑體" panose="020B0604030504040204" pitchFamily="34" charset="-120"/>
                        </a:rPr>
                        <a:t>管理</a:t>
                      </a:r>
                      <a:endParaRPr lang="en-US" altLang="zh-TW" sz="20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2000" kern="100" dirty="0" smtClean="0">
                          <a:effectLst/>
                          <a:latin typeface="微軟正黑體" panose="020B0604030504040204" pitchFamily="34" charset="-120"/>
                          <a:ea typeface="微軟正黑體" panose="020B0604030504040204" pitchFamily="34" charset="-120"/>
                        </a:rPr>
                        <a:t>課程</a:t>
                      </a:r>
                      <a:r>
                        <a:rPr lang="zh-TW" sz="2000" kern="100" dirty="0">
                          <a:effectLst/>
                          <a:latin typeface="微軟正黑體" panose="020B0604030504040204" pitchFamily="34" charset="-120"/>
                          <a:ea typeface="微軟正黑體" panose="020B0604030504040204" pitchFamily="34" charset="-120"/>
                        </a:rPr>
                        <a:t>影片</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976709533"/>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教師在登入系統後可對其開授的課程進行查看課程影片的動作。學生在登入系統後可對其選修的課程進行查看課程影片的動作。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97088745"/>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454403200"/>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觀看影片情形</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教師在登入系統後可對其開授的課程進行觀看影片情形的動作。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24189395"/>
                  </a:ext>
                </a:extLst>
              </a:tr>
              <a:tr h="324000">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管理測驗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教師在登入系統後可對其開授的課程進行新增測驗的動作。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12197825"/>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教師在登入系統後可對其開授的課程並且已新增的測驗進行查看測驗的動作</a:t>
                      </a:r>
                      <a:r>
                        <a:rPr lang="zh-TW" sz="1600" kern="100" dirty="0" smtClean="0">
                          <a:effectLst/>
                          <a:latin typeface="微軟正黑體" panose="020B0604030504040204" pitchFamily="34" charset="-120"/>
                          <a:ea typeface="微軟正黑體" panose="020B0604030504040204" pitchFamily="34" charset="-120"/>
                        </a:rPr>
                        <a:t>。</a:t>
                      </a:r>
                      <a:endParaRPr lang="en-US" altLang="zh-TW" sz="1600" kern="100" dirty="0" smtClean="0">
                        <a:effectLst/>
                        <a:latin typeface="微軟正黑體" panose="020B0604030504040204" pitchFamily="34" charset="-120"/>
                        <a:ea typeface="微軟正黑體" panose="020B0604030504040204" pitchFamily="34" charset="-120"/>
                      </a:endParaRPr>
                    </a:p>
                    <a:p>
                      <a:pPr>
                        <a:spcAft>
                          <a:spcPts val="0"/>
                        </a:spcAft>
                      </a:pPr>
                      <a:r>
                        <a:rPr lang="zh-TW" sz="1600" kern="100" dirty="0" smtClean="0">
                          <a:effectLst/>
                          <a:latin typeface="微軟正黑體" panose="020B0604030504040204" pitchFamily="34" charset="-120"/>
                          <a:ea typeface="微軟正黑體" panose="020B0604030504040204" pitchFamily="34" charset="-120"/>
                        </a:rPr>
                        <a:t>學生</a:t>
                      </a:r>
                      <a:r>
                        <a:rPr lang="zh-TW" sz="1600" kern="100" dirty="0">
                          <a:effectLst/>
                          <a:latin typeface="微軟正黑體" panose="020B0604030504040204" pitchFamily="34" charset="-120"/>
                          <a:ea typeface="微軟正黑體" panose="020B0604030504040204" pitchFamily="34" charset="-120"/>
                        </a:rPr>
                        <a:t>在登入系統後可對其選修的課程並且已被新增的測驗進行查看測驗的動作。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361329987"/>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60850521"/>
                  </a:ext>
                </a:extLst>
              </a:tr>
              <a:tr h="32400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教師在登入系統後可對其開授的課程並且已新增的測驗進行刪除測驗的動作。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165543365"/>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批閱測驗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教師在登入系統後可對其開授的課程內已新增且學生已提交的測驗進行批閱測驗的動作。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549423305"/>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提交測驗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學生在登入系統後可對其已選修的課程並已被新增的測驗進行填答測驗的動作。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764293175"/>
                  </a:ext>
                </a:extLst>
              </a:tr>
              <a:tr h="324000">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管理筆記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學生在登入系統後可完成新增筆記的動作，在觀看課程影片及教材時，旁邊會有筆記本供學生紀錄筆記，還提供排版、調整字體大小等功能可以使用。</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85553726"/>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學生在登入系統後可完成查看筆記的動作。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855503449"/>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學生在登入系統後可完成修改筆記的動作。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949202118"/>
                  </a:ext>
                </a:extLst>
              </a:tr>
              <a:tr h="32400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學生在登入系統後可完成刪除筆記的動作。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14789512"/>
                  </a:ext>
                </a:extLst>
              </a:tr>
            </a:tbl>
          </a:graphicData>
        </a:graphic>
      </p:graphicFrame>
    </p:spTree>
    <p:extLst>
      <p:ext uri="{BB962C8B-B14F-4D97-AF65-F5344CB8AC3E}">
        <p14:creationId xmlns:p14="http://schemas.microsoft.com/office/powerpoint/2010/main" val="9506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401692162"/>
              </p:ext>
            </p:extLst>
          </p:nvPr>
        </p:nvGraphicFramePr>
        <p:xfrm>
          <a:off x="595460" y="1054300"/>
          <a:ext cx="11001081" cy="5268840"/>
        </p:xfrm>
        <a:graphic>
          <a:graphicData uri="http://schemas.openxmlformats.org/drawingml/2006/table">
            <a:tbl>
              <a:tblPr firstRow="1" firstCol="1" bandRow="1">
                <a:tableStyleId>{5C22544A-7EE6-4342-B048-85BDC9FD1C3A}</a:tableStyleId>
              </a:tblPr>
              <a:tblGrid>
                <a:gridCol w="1649692">
                  <a:extLst>
                    <a:ext uri="{9D8B030D-6E8A-4147-A177-3AD203B41FA5}">
                      <a16:colId xmlns:a16="http://schemas.microsoft.com/office/drawing/2014/main" val="1212660069"/>
                    </a:ext>
                  </a:extLst>
                </a:gridCol>
                <a:gridCol w="2121031">
                  <a:extLst>
                    <a:ext uri="{9D8B030D-6E8A-4147-A177-3AD203B41FA5}">
                      <a16:colId xmlns:a16="http://schemas.microsoft.com/office/drawing/2014/main" val="397916268"/>
                    </a:ext>
                  </a:extLst>
                </a:gridCol>
                <a:gridCol w="7230358">
                  <a:extLst>
                    <a:ext uri="{9D8B030D-6E8A-4147-A177-3AD203B41FA5}">
                      <a16:colId xmlns:a16="http://schemas.microsoft.com/office/drawing/2014/main" val="1552625304"/>
                    </a:ext>
                  </a:extLst>
                </a:gridCol>
              </a:tblGrid>
              <a:tr h="526884">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077029697"/>
                  </a:ext>
                </a:extLst>
              </a:tr>
              <a:tr h="526884">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管理課程成員</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審核成員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學生或助教申請加入該課程之後，會出現在待審核名單中，教師可決定是否讓此學生或助教加入此課堂。</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015123930"/>
                  </a:ext>
                </a:extLst>
              </a:tr>
              <a:tr h="52688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教師在可對其開授的課程進行查看學生的動作。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2783886741"/>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刪除成員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教師可對其已開授的課程刪除已選修該課程的學生。</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52427432"/>
                  </a:ext>
                </a:extLst>
              </a:tr>
              <a:tr h="52688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新增助教</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教師可對其開授的課程新增助教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欲新增的助教必須已成為此課程的學生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4186691"/>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設定權限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教師可對其開授的課程並已被新增的助教設定助教管理單元、審核成員、批閱測驗及修改課程的權限。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690009946"/>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教師在登入系統後可對其已開授的課程刪除該課程的助教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被刪除的助教會變成該課程的學生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485682644"/>
                  </a:ext>
                </a:extLst>
              </a:tr>
              <a:tr h="526884">
                <a:tc rowSpan="3">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管理學習狀況</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分析學習成效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線上教育平臺會搜集每個學生在查看影片上的行為，並運用這些行為來對學生進行</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分析，教師可從</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分析圖中點選任一點來查看學生的測驗成績等資訊。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381422264"/>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查看測驗成績</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教師在登入系統後可對其已新增的測驗查看學生已答題的測驗成績。</a:t>
                      </a:r>
                    </a:p>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學生在登入系統後可對其已提交的測驗查看測驗成績</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教師開放學生查閱</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20354166"/>
                  </a:ext>
                </a:extLst>
              </a:tr>
              <a:tr h="52688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看測驗情況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教師在登入系統後可對其已新增的測驗查看學生已答題的測驗情況。</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117138635"/>
                  </a:ext>
                </a:extLst>
              </a:tr>
            </a:tbl>
          </a:graphicData>
        </a:graphic>
      </p:graphicFrame>
    </p:spTree>
    <p:extLst>
      <p:ext uri="{BB962C8B-B14F-4D97-AF65-F5344CB8AC3E}">
        <p14:creationId xmlns:p14="http://schemas.microsoft.com/office/powerpoint/2010/main" val="348070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13</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583715914"/>
              </p:ext>
            </p:extLst>
          </p:nvPr>
        </p:nvGraphicFramePr>
        <p:xfrm>
          <a:off x="732149" y="1110861"/>
          <a:ext cx="10727703" cy="5120640"/>
        </p:xfrm>
        <a:graphic>
          <a:graphicData uri="http://schemas.openxmlformats.org/drawingml/2006/table">
            <a:tbl>
              <a:tblPr firstRow="1" firstCol="1" bandRow="1">
                <a:tableStyleId>{5C22544A-7EE6-4342-B048-85BDC9FD1C3A}</a:tableStyleId>
              </a:tblPr>
              <a:tblGrid>
                <a:gridCol w="1803870">
                  <a:extLst>
                    <a:ext uri="{9D8B030D-6E8A-4147-A177-3AD203B41FA5}">
                      <a16:colId xmlns:a16="http://schemas.microsoft.com/office/drawing/2014/main" val="3067649564"/>
                    </a:ext>
                  </a:extLst>
                </a:gridCol>
                <a:gridCol w="2211949">
                  <a:extLst>
                    <a:ext uri="{9D8B030D-6E8A-4147-A177-3AD203B41FA5}">
                      <a16:colId xmlns:a16="http://schemas.microsoft.com/office/drawing/2014/main" val="395204547"/>
                    </a:ext>
                  </a:extLst>
                </a:gridCol>
                <a:gridCol w="6711884">
                  <a:extLst>
                    <a:ext uri="{9D8B030D-6E8A-4147-A177-3AD203B41FA5}">
                      <a16:colId xmlns:a16="http://schemas.microsoft.com/office/drawing/2014/main" val="3280321734"/>
                    </a:ext>
                  </a:extLst>
                </a:gridCol>
              </a:tblGrid>
              <a:tr h="73152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340512591"/>
                  </a:ext>
                </a:extLst>
              </a:tr>
              <a:tr h="731520">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管理討論區</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發佈文章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教師在登入系統後可對其開授的課程進行發佈文章的動作。學生在登入系統後可對其選修的課程進行發佈文章的動作。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401112763"/>
                  </a:ext>
                </a:extLst>
              </a:tr>
              <a:tr h="731520">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修改文章</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教師在登入系統後可對其開授的課程並且為自己已發佈的文章進行修改文章的動作。學生在登入系統後可對其選修的課程並且為自己已發佈的文章進行修改文章的動作。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436255780"/>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教師在登入系統後可對其開授的課程進行查看文章的動作。學生在登入系統後可對其開授的課程進行查看文章的動作。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698427826"/>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教師在登入系統後可對其開授的課程並且為自己已發佈的文章進行刪除文章的動作。學生在登入系統後可對其選修的課程並且為自己已發佈的文章進行刪除文章的動作。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885470083"/>
                  </a:ext>
                </a:extLst>
              </a:tr>
              <a:tr h="731520">
                <a:tc rowSpan="2">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練習程式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編寫程式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會員在登入系統後可在本平臺上使用線上編譯器來編譯程式。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742989064"/>
                  </a:ext>
                </a:extLst>
              </a:tr>
              <a:tr h="73152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練習程式題</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會員在登入系統後可在本平臺上使用程式練習區提交程式題。</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648087693"/>
                  </a:ext>
                </a:extLst>
              </a:tr>
            </a:tbl>
          </a:graphicData>
        </a:graphic>
      </p:graphicFrame>
    </p:spTree>
    <p:extLst>
      <p:ext uri="{BB962C8B-B14F-4D97-AF65-F5344CB8AC3E}">
        <p14:creationId xmlns:p14="http://schemas.microsoft.com/office/powerpoint/2010/main" val="2024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028177"/>
            <a:ext cx="3904343" cy="107721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實體關係圖</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與活動</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27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1951" y="1048168"/>
            <a:ext cx="8369424" cy="5590180"/>
          </a:xfrm>
          <a:prstGeom prst="rect">
            <a:avLst/>
          </a:prstGeom>
        </p:spPr>
      </p:pic>
    </p:spTree>
    <p:extLst>
      <p:ext uri="{BB962C8B-B14F-4D97-AF65-F5344CB8AC3E}">
        <p14:creationId xmlns:p14="http://schemas.microsoft.com/office/powerpoint/2010/main" val="3797618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951" y="1055486"/>
            <a:ext cx="8369424" cy="5582862"/>
          </a:xfrm>
          <a:prstGeom prst="rect">
            <a:avLst/>
          </a:prstGeom>
        </p:spPr>
      </p:pic>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16</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3760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2011952" y="1055487"/>
            <a:ext cx="8369424" cy="5582862"/>
            <a:chOff x="2074386" y="1123759"/>
            <a:chExt cx="8043229" cy="5309749"/>
          </a:xfrm>
        </p:grpSpPr>
        <p:pic>
          <p:nvPicPr>
            <p:cNvPr id="10" name="圖片 9"/>
            <p:cNvPicPr/>
            <p:nvPr/>
          </p:nvPicPr>
          <p:blipFill>
            <a:blip r:embed="rId3">
              <a:extLst>
                <a:ext uri="{28A0092B-C50C-407E-A947-70E740481C1C}">
                  <a14:useLocalDpi xmlns:a14="http://schemas.microsoft.com/office/drawing/2010/main" val="0"/>
                </a:ext>
              </a:extLst>
            </a:blip>
            <a:stretch>
              <a:fillRect/>
            </a:stretch>
          </p:blipFill>
          <p:spPr>
            <a:xfrm>
              <a:off x="2074386" y="1123759"/>
              <a:ext cx="8043228" cy="5309749"/>
            </a:xfrm>
            <a:prstGeom prst="rect">
              <a:avLst/>
            </a:prstGeom>
          </p:spPr>
        </p:pic>
        <p:sp>
          <p:nvSpPr>
            <p:cNvPr id="11" name="矩形 10"/>
            <p:cNvSpPr/>
            <p:nvPr/>
          </p:nvSpPr>
          <p:spPr>
            <a:xfrm>
              <a:off x="7880808" y="2488677"/>
              <a:ext cx="2236806" cy="999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947555" y="3308808"/>
              <a:ext cx="3170060" cy="2828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8555747" y="3505754"/>
              <a:ext cx="1561867" cy="193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r>
                <a:rPr kumimoji="0" lang="en-US" altLang="zh-TW"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a:t>
              </a: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關聯屬性</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18866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關聯表</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格</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2" name="群組 1"/>
          <p:cNvGrpSpPr/>
          <p:nvPr/>
        </p:nvGrpSpPr>
        <p:grpSpPr>
          <a:xfrm>
            <a:off x="2018045" y="1611262"/>
            <a:ext cx="8155910" cy="4104963"/>
            <a:chOff x="1163324" y="1535848"/>
            <a:chExt cx="8155910" cy="4104963"/>
          </a:xfrm>
        </p:grpSpPr>
        <p:pic>
          <p:nvPicPr>
            <p:cNvPr id="9" name="圖片 8"/>
            <p:cNvPicPr/>
            <p:nvPr/>
          </p:nvPicPr>
          <p:blipFill rotWithShape="1">
            <a:blip r:embed="rId5">
              <a:extLst>
                <a:ext uri="{28A0092B-C50C-407E-A947-70E740481C1C}">
                  <a14:useLocalDpi xmlns:a14="http://schemas.microsoft.com/office/drawing/2010/main" val="0"/>
                </a:ext>
              </a:extLst>
            </a:blip>
            <a:srcRect t="52103" r="53545"/>
            <a:stretch/>
          </p:blipFill>
          <p:spPr>
            <a:xfrm>
              <a:off x="1163324" y="3497344"/>
              <a:ext cx="4096834" cy="2143467"/>
            </a:xfrm>
            <a:prstGeom prst="rect">
              <a:avLst/>
            </a:prstGeom>
          </p:spPr>
        </p:pic>
        <p:pic>
          <p:nvPicPr>
            <p:cNvPr id="10" name="圖片 9"/>
            <p:cNvPicPr/>
            <p:nvPr/>
          </p:nvPicPr>
          <p:blipFill rotWithShape="1">
            <a:blip r:embed="rId5">
              <a:extLst>
                <a:ext uri="{28A0092B-C50C-407E-A947-70E740481C1C}">
                  <a14:useLocalDpi xmlns:a14="http://schemas.microsoft.com/office/drawing/2010/main" val="0"/>
                </a:ext>
              </a:extLst>
            </a:blip>
            <a:srcRect l="53973" b="55902"/>
            <a:stretch/>
          </p:blipFill>
          <p:spPr>
            <a:xfrm>
              <a:off x="5260158" y="1535848"/>
              <a:ext cx="4059076" cy="1973478"/>
            </a:xfrm>
            <a:prstGeom prst="rect">
              <a:avLst/>
            </a:prstGeom>
          </p:spPr>
        </p:pic>
        <p:pic>
          <p:nvPicPr>
            <p:cNvPr id="13" name="圖片 12"/>
            <p:cNvPicPr/>
            <p:nvPr/>
          </p:nvPicPr>
          <p:blipFill rotWithShape="1">
            <a:blip r:embed="rId5">
              <a:extLst>
                <a:ext uri="{28A0092B-C50C-407E-A947-70E740481C1C}">
                  <a14:useLocalDpi xmlns:a14="http://schemas.microsoft.com/office/drawing/2010/main" val="0"/>
                </a:ext>
              </a:extLst>
            </a:blip>
            <a:srcRect r="53545" b="56169"/>
            <a:stretch/>
          </p:blipFill>
          <p:spPr>
            <a:xfrm>
              <a:off x="1163324" y="1535848"/>
              <a:ext cx="4096834" cy="1961496"/>
            </a:xfrm>
            <a:prstGeom prst="rect">
              <a:avLst/>
            </a:prstGeom>
          </p:spPr>
        </p:pic>
        <p:pic>
          <p:nvPicPr>
            <p:cNvPr id="15" name="圖片 14"/>
            <p:cNvPicPr/>
            <p:nvPr/>
          </p:nvPicPr>
          <p:blipFill rotWithShape="1">
            <a:blip r:embed="rId5">
              <a:extLst>
                <a:ext uri="{28A0092B-C50C-407E-A947-70E740481C1C}">
                  <a14:useLocalDpi xmlns:a14="http://schemas.microsoft.com/office/drawing/2010/main" val="0"/>
                </a:ext>
              </a:extLst>
            </a:blip>
            <a:srcRect l="53973" t="52068"/>
            <a:stretch/>
          </p:blipFill>
          <p:spPr>
            <a:xfrm>
              <a:off x="5260158" y="3494989"/>
              <a:ext cx="4059076" cy="2145036"/>
            </a:xfrm>
            <a:prstGeom prst="rect">
              <a:avLst/>
            </a:prstGeom>
          </p:spPr>
        </p:pic>
      </p:grpSp>
    </p:spTree>
    <p:extLst>
      <p:ext uri="{BB962C8B-B14F-4D97-AF65-F5344CB8AC3E}">
        <p14:creationId xmlns:p14="http://schemas.microsoft.com/office/powerpoint/2010/main" val="3153519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5" name="群組 4"/>
          <p:cNvGrpSpPr/>
          <p:nvPr/>
        </p:nvGrpSpPr>
        <p:grpSpPr>
          <a:xfrm>
            <a:off x="823948" y="1152067"/>
            <a:ext cx="10398787" cy="5673170"/>
            <a:chOff x="823948" y="1152067"/>
            <a:chExt cx="10398787" cy="5673170"/>
          </a:xfrm>
        </p:grpSpPr>
        <p:graphicFrame>
          <p:nvGraphicFramePr>
            <p:cNvPr id="2" name="物件 1"/>
            <p:cNvGraphicFramePr>
              <a:graphicFrameLocks noChangeAspect="1"/>
            </p:cNvGraphicFramePr>
            <p:nvPr>
              <p:extLst>
                <p:ext uri="{D42A27DB-BD31-4B8C-83A1-F6EECF244321}">
                  <p14:modId xmlns:p14="http://schemas.microsoft.com/office/powerpoint/2010/main" val="3964498705"/>
                </p:ext>
              </p:extLst>
            </p:nvPr>
          </p:nvGraphicFramePr>
          <p:xfrm>
            <a:off x="823948" y="1407100"/>
            <a:ext cx="3833813" cy="5418137"/>
          </p:xfrm>
          <a:graphic>
            <a:graphicData uri="http://schemas.openxmlformats.org/presentationml/2006/ole">
              <mc:AlternateContent xmlns:mc="http://schemas.openxmlformats.org/markup-compatibility/2006">
                <mc:Choice xmlns:v="urn:schemas-microsoft-com:vml" Requires="v">
                  <p:oleObj spid="_x0000_s9290"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823948" y="1407100"/>
                          <a:ext cx="3833813" cy="5418137"/>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835584089"/>
                </p:ext>
              </p:extLst>
            </p:nvPr>
          </p:nvGraphicFramePr>
          <p:xfrm>
            <a:off x="4471516" y="1405514"/>
            <a:ext cx="3777114" cy="5334952"/>
          </p:xfrm>
          <a:graphic>
            <a:graphicData uri="http://schemas.openxmlformats.org/presentationml/2006/ole">
              <mc:AlternateContent xmlns:mc="http://schemas.openxmlformats.org/markup-compatibility/2006">
                <mc:Choice xmlns:v="urn:schemas-microsoft-com:vml" Requires="v">
                  <p:oleObj spid="_x0000_s9291" name="Visio" r:id="rId8" imgW="7574209" imgH="10706155" progId="Visio.Drawing.15">
                    <p:embed/>
                  </p:oleObj>
                </mc:Choice>
                <mc:Fallback>
                  <p:oleObj name="Visio" r:id="rId8" imgW="7574209" imgH="10706155" progId="Visio.Drawing.15">
                    <p:embed/>
                    <p:pic>
                      <p:nvPicPr>
                        <p:cNvPr id="10" name="物件 9"/>
                        <p:cNvPicPr/>
                        <p:nvPr/>
                      </p:nvPicPr>
                      <p:blipFill>
                        <a:blip r:embed="rId9"/>
                        <a:stretch>
                          <a:fillRect/>
                        </a:stretch>
                      </p:blipFill>
                      <p:spPr>
                        <a:xfrm>
                          <a:off x="4471516" y="1405514"/>
                          <a:ext cx="3777114" cy="5334952"/>
                        </a:xfrm>
                        <a:prstGeom prst="rect">
                          <a:avLst/>
                        </a:prstGeom>
                      </p:spPr>
                    </p:pic>
                  </p:oleObj>
                </mc:Fallback>
              </mc:AlternateContent>
            </a:graphicData>
          </a:graphic>
        </p:graphicFrame>
        <p:graphicFrame>
          <p:nvGraphicFramePr>
            <p:cNvPr id="4" name="物件 3"/>
            <p:cNvGraphicFramePr>
              <a:graphicFrameLocks noChangeAspect="1"/>
            </p:cNvGraphicFramePr>
            <p:nvPr>
              <p:extLst>
                <p:ext uri="{D42A27DB-BD31-4B8C-83A1-F6EECF244321}">
                  <p14:modId xmlns:p14="http://schemas.microsoft.com/office/powerpoint/2010/main" val="2223287004"/>
                </p:ext>
              </p:extLst>
            </p:nvPr>
          </p:nvGraphicFramePr>
          <p:xfrm>
            <a:off x="8057006" y="1521399"/>
            <a:ext cx="3165729" cy="5048191"/>
          </p:xfrm>
          <a:graphic>
            <a:graphicData uri="http://schemas.openxmlformats.org/presentationml/2006/ole">
              <mc:AlternateContent xmlns:mc="http://schemas.openxmlformats.org/markup-compatibility/2006">
                <mc:Choice xmlns:v="urn:schemas-microsoft-com:vml" Requires="v">
                  <p:oleObj spid="_x0000_s9292" name="Visio" r:id="rId10" imgW="6385489" imgH="10202998" progId="Visio.Drawing.15">
                    <p:embed/>
                  </p:oleObj>
                </mc:Choice>
                <mc:Fallback>
                  <p:oleObj name="Visio" r:id="rId10" imgW="6385489" imgH="10202998" progId="Visio.Drawing.15">
                    <p:embed/>
                    <p:pic>
                      <p:nvPicPr>
                        <p:cNvPr id="4" name="物件 3"/>
                        <p:cNvPicPr/>
                        <p:nvPr/>
                      </p:nvPicPr>
                      <p:blipFill>
                        <a:blip r:embed="rId11"/>
                        <a:stretch>
                          <a:fillRect/>
                        </a:stretch>
                      </p:blipFill>
                      <p:spPr>
                        <a:xfrm>
                          <a:off x="8057006" y="1521399"/>
                          <a:ext cx="3165729" cy="5048191"/>
                        </a:xfrm>
                        <a:prstGeom prst="rect">
                          <a:avLst/>
                        </a:prstGeom>
                      </p:spPr>
                    </p:pic>
                  </p:oleObj>
                </mc:Fallback>
              </mc:AlternateContent>
            </a:graphicData>
          </a:graphic>
        </p:graphicFrame>
        <p:sp>
          <p:nvSpPr>
            <p:cNvPr id="6" name="文字方塊 5"/>
            <p:cNvSpPr txBox="1"/>
            <p:nvPr/>
          </p:nvSpPr>
          <p:spPr>
            <a:xfrm>
              <a:off x="2114712"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5600124" y="1152067"/>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管理教材</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8864341" y="1152067"/>
              <a:ext cx="1559803"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管理課程影片</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634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397787"/>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4465" y="3611702"/>
            <a:ext cx="914400" cy="914400"/>
            <a:chOff x="233397" y="4890514"/>
            <a:chExt cx="914400" cy="914400"/>
          </a:xfrm>
        </p:grpSpPr>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84465" y="2509150"/>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536654" y="4899799"/>
            <a:ext cx="3917115" cy="914400"/>
            <a:chOff x="6887633" y="4890514"/>
            <a:chExt cx="3917115"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15827" y="511968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24" name="文本框 91">
            <a:extLst>
              <a:ext uri="{FF2B5EF4-FFF2-40B4-BE49-F238E27FC236}">
                <a16:creationId xmlns:a16="http://schemas.microsoft.com/office/drawing/2014/main" id="{AA23347A-99A2-46AC-A651-153CACA0D4FD}"/>
              </a:ext>
            </a:extLst>
          </p:cNvPr>
          <p:cNvSpPr txBox="1"/>
          <p:nvPr/>
        </p:nvSpPr>
        <p:spPr>
          <a:xfrm>
            <a:off x="2667062" y="3847593"/>
            <a:ext cx="3272201"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活動圖和實體關係圖</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26" name="组合 80">
            <a:extLst>
              <a:ext uri="{FF2B5EF4-FFF2-40B4-BE49-F238E27FC236}">
                <a16:creationId xmlns:a16="http://schemas.microsoft.com/office/drawing/2014/main" id="{2369A331-EBC2-4165-975F-34F29B470ABB}"/>
              </a:ext>
            </a:extLst>
          </p:cNvPr>
          <p:cNvGrpSpPr/>
          <p:nvPr/>
        </p:nvGrpSpPr>
        <p:grpSpPr>
          <a:xfrm>
            <a:off x="6482251" y="3841385"/>
            <a:ext cx="914400" cy="914400"/>
            <a:chOff x="233397" y="4890514"/>
            <a:chExt cx="914400" cy="914400"/>
          </a:xfrm>
        </p:grpSpPr>
        <p:sp>
          <p:nvSpPr>
            <p:cNvPr id="27"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9" name="文本框 91">
            <a:extLst>
              <a:ext uri="{FF2B5EF4-FFF2-40B4-BE49-F238E27FC236}">
                <a16:creationId xmlns:a16="http://schemas.microsoft.com/office/drawing/2014/main" id="{AA23347A-99A2-46AC-A651-153CACA0D4FD}"/>
              </a:ext>
            </a:extLst>
          </p:cNvPr>
          <p:cNvSpPr txBox="1"/>
          <p:nvPr/>
        </p:nvSpPr>
        <p:spPr>
          <a:xfrm>
            <a:off x="7664848" y="4077276"/>
            <a:ext cx="3815952" cy="461665"/>
          </a:xfrm>
          <a:prstGeom prst="rect">
            <a:avLst/>
          </a:prstGeom>
          <a:noFill/>
        </p:spPr>
        <p:txBody>
          <a:bodyPr wrap="square" rtlCol="0">
            <a:spAutoFit/>
          </a:bodyPr>
          <a:lstStyle/>
          <a:p>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4" name="群組 3"/>
          <p:cNvGrpSpPr/>
          <p:nvPr/>
        </p:nvGrpSpPr>
        <p:grpSpPr>
          <a:xfrm>
            <a:off x="2728889" y="958688"/>
            <a:ext cx="9056711" cy="6762658"/>
            <a:chOff x="2728889" y="958688"/>
            <a:chExt cx="9056711" cy="6762658"/>
          </a:xfrm>
        </p:grpSpPr>
        <p:graphicFrame>
          <p:nvGraphicFramePr>
            <p:cNvPr id="2" name="物件 1"/>
            <p:cNvGraphicFramePr>
              <a:graphicFrameLocks noChangeAspect="1"/>
            </p:cNvGraphicFramePr>
            <p:nvPr>
              <p:extLst>
                <p:ext uri="{D42A27DB-BD31-4B8C-83A1-F6EECF244321}">
                  <p14:modId xmlns:p14="http://schemas.microsoft.com/office/powerpoint/2010/main" val="3370934875"/>
                </p:ext>
              </p:extLst>
            </p:nvPr>
          </p:nvGraphicFramePr>
          <p:xfrm>
            <a:off x="2728889" y="1164233"/>
            <a:ext cx="3864274" cy="5593522"/>
          </p:xfrm>
          <a:graphic>
            <a:graphicData uri="http://schemas.openxmlformats.org/presentationml/2006/ole">
              <mc:AlternateContent xmlns:mc="http://schemas.openxmlformats.org/markup-compatibility/2006">
                <mc:Choice xmlns:v="urn:schemas-microsoft-com:vml" Requires="v">
                  <p:oleObj spid="_x0000_s10290"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2728889" y="1164233"/>
                          <a:ext cx="3864274" cy="5593522"/>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747292231"/>
                </p:ext>
              </p:extLst>
            </p:nvPr>
          </p:nvGraphicFramePr>
          <p:xfrm>
            <a:off x="6424540" y="1210442"/>
            <a:ext cx="5361060" cy="6510904"/>
          </p:xfrm>
          <a:graphic>
            <a:graphicData uri="http://schemas.openxmlformats.org/presentationml/2006/ole">
              <mc:AlternateContent xmlns:mc="http://schemas.openxmlformats.org/markup-compatibility/2006">
                <mc:Choice xmlns:v="urn:schemas-microsoft-com:vml" Requires="v">
                  <p:oleObj spid="_x0000_s10291" name="Visio" r:id="rId8" imgW="14683563" imgH="20947530" progId="Visio.Drawing.15">
                    <p:embed/>
                  </p:oleObj>
                </mc:Choice>
                <mc:Fallback>
                  <p:oleObj name="Visio" r:id="rId8" imgW="14683563" imgH="20947530" progId="Visio.Drawing.15">
                    <p:embed/>
                    <p:pic>
                      <p:nvPicPr>
                        <p:cNvPr id="10" name="物件 9"/>
                        <p:cNvPicPr/>
                        <p:nvPr/>
                      </p:nvPicPr>
                      <p:blipFill>
                        <a:blip r:embed="rId9"/>
                        <a:stretch>
                          <a:fillRect/>
                        </a:stretch>
                      </p:blipFill>
                      <p:spPr>
                        <a:xfrm>
                          <a:off x="6424540" y="1210442"/>
                          <a:ext cx="5361060" cy="6510904"/>
                        </a:xfrm>
                        <a:prstGeom prst="rect">
                          <a:avLst/>
                        </a:prstGeom>
                      </p:spPr>
                    </p:pic>
                  </p:oleObj>
                </mc:Fallback>
              </mc:AlternateContent>
            </a:graphicData>
          </a:graphic>
        </p:graphicFrame>
        <p:sp>
          <p:nvSpPr>
            <p:cNvPr id="12" name="文字方塊 11"/>
            <p:cNvSpPr txBox="1"/>
            <p:nvPr/>
          </p:nvSpPr>
          <p:spPr>
            <a:xfrm>
              <a:off x="3922543" y="967154"/>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管理測驗</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7509766" y="9586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管理助教</a:t>
              </a:r>
              <a:endParaRPr lang="zh-TW" altLang="en-US"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45143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4" name="群組 3"/>
          <p:cNvGrpSpPr/>
          <p:nvPr/>
        </p:nvGrpSpPr>
        <p:grpSpPr>
          <a:xfrm>
            <a:off x="2818218" y="1025388"/>
            <a:ext cx="6910998" cy="9228695"/>
            <a:chOff x="2818218" y="1025388"/>
            <a:chExt cx="6910998" cy="9228695"/>
          </a:xfrm>
        </p:grpSpPr>
        <p:graphicFrame>
          <p:nvGraphicFramePr>
            <p:cNvPr id="11" name="物件 10"/>
            <p:cNvGraphicFramePr>
              <a:graphicFrameLocks noChangeAspect="1"/>
            </p:cNvGraphicFramePr>
            <p:nvPr>
              <p:extLst>
                <p:ext uri="{D42A27DB-BD31-4B8C-83A1-F6EECF244321}">
                  <p14:modId xmlns:p14="http://schemas.microsoft.com/office/powerpoint/2010/main" val="2134304053"/>
                </p:ext>
              </p:extLst>
            </p:nvPr>
          </p:nvGraphicFramePr>
          <p:xfrm>
            <a:off x="2818218" y="1243260"/>
            <a:ext cx="3685616" cy="9010823"/>
          </p:xfrm>
          <a:graphic>
            <a:graphicData uri="http://schemas.openxmlformats.org/presentationml/2006/ole">
              <mc:AlternateContent xmlns:mc="http://schemas.openxmlformats.org/markup-compatibility/2006">
                <mc:Choice xmlns:v="urn:schemas-microsoft-com:vml" Requires="v">
                  <p:oleObj spid="_x0000_s11309" name="Visio" r:id="rId6" imgW="7574209" imgH="20947530" progId="Visio.Drawing.15">
                    <p:embed/>
                  </p:oleObj>
                </mc:Choice>
                <mc:Fallback>
                  <p:oleObj name="Visio" r:id="rId6" imgW="7574209" imgH="20947530" progId="Visio.Drawing.15">
                    <p:embed/>
                    <p:pic>
                      <p:nvPicPr>
                        <p:cNvPr id="11" name="物件 10"/>
                        <p:cNvPicPr/>
                        <p:nvPr/>
                      </p:nvPicPr>
                      <p:blipFill>
                        <a:blip r:embed="rId7"/>
                        <a:stretch>
                          <a:fillRect/>
                        </a:stretch>
                      </p:blipFill>
                      <p:spPr>
                        <a:xfrm>
                          <a:off x="2818218" y="1243260"/>
                          <a:ext cx="3685616" cy="9010823"/>
                        </a:xfrm>
                        <a:prstGeom prst="rect">
                          <a:avLst/>
                        </a:prstGeom>
                      </p:spPr>
                    </p:pic>
                  </p:oleObj>
                </mc:Fallback>
              </mc:AlternateContent>
            </a:graphicData>
          </a:graphic>
        </p:graphicFrame>
        <p:sp>
          <p:nvSpPr>
            <p:cNvPr id="17" name="文字方塊 16"/>
            <p:cNvSpPr txBox="1"/>
            <p:nvPr/>
          </p:nvSpPr>
          <p:spPr>
            <a:xfrm>
              <a:off x="3939476" y="1025388"/>
              <a:ext cx="115646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管理文章</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7425268" y="1031840"/>
              <a:ext cx="1642532"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學習狀</a:t>
              </a:r>
              <a:r>
                <a:rPr lang="zh-TW" altLang="en-US" dirty="0">
                  <a:latin typeface="微軟正黑體" panose="020B0604030504040204" pitchFamily="34" charset="-120"/>
                  <a:ea typeface="微軟正黑體" panose="020B0604030504040204" pitchFamily="34" charset="-120"/>
                </a:rPr>
                <a:t>況</a:t>
              </a:r>
              <a:r>
                <a:rPr lang="zh-TW" altLang="en-US" dirty="0" smtClean="0">
                  <a:latin typeface="微軟正黑體" panose="020B0604030504040204" pitchFamily="34" charset="-120"/>
                  <a:ea typeface="微軟正黑體" panose="020B0604030504040204" pitchFamily="34" charset="-120"/>
                </a:rPr>
                <a:t>分析</a:t>
              </a:r>
              <a:endParaRPr lang="zh-TW" altLang="en-US" dirty="0">
                <a:latin typeface="微軟正黑體" panose="020B0604030504040204" pitchFamily="34" charset="-120"/>
                <a:ea typeface="微軟正黑體" panose="020B0604030504040204" pitchFamily="34" charset="-120"/>
              </a:endParaRPr>
            </a:p>
          </p:txBody>
        </p:sp>
        <p:graphicFrame>
          <p:nvGraphicFramePr>
            <p:cNvPr id="2" name="物件 1"/>
            <p:cNvGraphicFramePr>
              <a:graphicFrameLocks noChangeAspect="1"/>
            </p:cNvGraphicFramePr>
            <p:nvPr>
              <p:extLst>
                <p:ext uri="{D42A27DB-BD31-4B8C-83A1-F6EECF244321}">
                  <p14:modId xmlns:p14="http://schemas.microsoft.com/office/powerpoint/2010/main" val="3782545688"/>
                </p:ext>
              </p:extLst>
            </p:nvPr>
          </p:nvGraphicFramePr>
          <p:xfrm>
            <a:off x="6666766" y="1352861"/>
            <a:ext cx="3062450" cy="5273532"/>
          </p:xfrm>
          <a:graphic>
            <a:graphicData uri="http://schemas.openxmlformats.org/presentationml/2006/ole">
              <mc:AlternateContent xmlns:mc="http://schemas.openxmlformats.org/markup-compatibility/2006">
                <mc:Choice xmlns:v="urn:schemas-microsoft-com:vml" Requires="v">
                  <p:oleObj spid="_x0000_s11310" name="Visio" r:id="rId8" imgW="6385489" imgH="11003359" progId="Visio.Drawing.15">
                    <p:embed/>
                  </p:oleObj>
                </mc:Choice>
                <mc:Fallback>
                  <p:oleObj name="Visio" r:id="rId8" imgW="6385489" imgH="11003359" progId="Visio.Drawing.15">
                    <p:embed/>
                    <p:pic>
                      <p:nvPicPr>
                        <p:cNvPr id="0" name=""/>
                        <p:cNvPicPr/>
                        <p:nvPr/>
                      </p:nvPicPr>
                      <p:blipFill>
                        <a:blip r:embed="rId9"/>
                        <a:stretch>
                          <a:fillRect/>
                        </a:stretch>
                      </p:blipFill>
                      <p:spPr>
                        <a:xfrm>
                          <a:off x="6666766" y="1352861"/>
                          <a:ext cx="3062450" cy="5273532"/>
                        </a:xfrm>
                        <a:prstGeom prst="rect">
                          <a:avLst/>
                        </a:prstGeom>
                      </p:spPr>
                    </p:pic>
                  </p:oleObj>
                </mc:Fallback>
              </mc:AlternateContent>
            </a:graphicData>
          </a:graphic>
        </p:graphicFrame>
      </p:grpSp>
    </p:spTree>
    <p:extLst>
      <p:ext uri="{BB962C8B-B14F-4D97-AF65-F5344CB8AC3E}">
        <p14:creationId xmlns:p14="http://schemas.microsoft.com/office/powerpoint/2010/main" val="195795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925"/>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7" name="文本框 10"/>
          <p:cNvSpPr txBox="1"/>
          <p:nvPr/>
        </p:nvSpPr>
        <p:spPr>
          <a:xfrm>
            <a:off x="5499687" y="3228678"/>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實作結果</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32100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19186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25</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26</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1163967220"/>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實體關係圖、活動圖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cs typeface="+mn-cs"/>
                        </a:rPr>
                        <a:t>實體關係圖、功能架構圖</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rPr>
                        <a:t>活動圖</a:t>
                      </a:r>
                      <a:r>
                        <a:rPr lang="zh-TW" sz="1600" kern="100" dirty="0" smtClean="0">
                          <a:effectLst/>
                          <a:latin typeface="微軟正黑體" panose="020B0604030504040204" pitchFamily="34" charset="-120"/>
                          <a:ea typeface="微軟正黑體" panose="020B0604030504040204" pitchFamily="34" charset="-120"/>
                        </a:rPr>
                        <a:t>製作</a:t>
                      </a:r>
                      <a:r>
                        <a:rPr lang="zh-TW" altLang="en-US" sz="1600" kern="100" dirty="0" smtClean="0">
                          <a:effectLst/>
                          <a:latin typeface="微軟正黑體" panose="020B0604030504040204" pitchFamily="34" charset="-120"/>
                          <a:ea typeface="微軟正黑體" panose="020B0604030504040204" pitchFamily="34" charset="-120"/>
                        </a:rPr>
                        <a:t>、功能說明</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altLang="zh-TW" sz="1600" kern="100" dirty="0" smtClean="0">
                          <a:effectLst/>
                          <a:latin typeface="微軟正黑體" panose="020B0604030504040204" pitchFamily="34" charset="-120"/>
                          <a:ea typeface="微軟正黑體" panose="020B0604030504040204" pitchFamily="34" charset="-120"/>
                        </a:rPr>
                        <a:t>PPT</a:t>
                      </a:r>
                      <a:r>
                        <a:rPr lang="zh-TW" sz="1600" kern="100" dirty="0" smtClean="0">
                          <a:effectLst/>
                          <a:latin typeface="微軟正黑體" panose="020B0604030504040204" pitchFamily="34" charset="-120"/>
                          <a:ea typeface="微軟正黑體" panose="020B0604030504040204" pitchFamily="34" charset="-120"/>
                        </a:rPr>
                        <a:t>文件製作</a:t>
                      </a:r>
                      <a:r>
                        <a:rPr lang="zh-TW" altLang="en-US" sz="1600" kern="100" dirty="0" smtClean="0">
                          <a:effectLst/>
                          <a:latin typeface="微軟正黑體" panose="020B0604030504040204" pitchFamily="34" charset="-120"/>
                          <a:ea typeface="微軟正黑體" panose="020B0604030504040204" pitchFamily="34" charset="-120"/>
                        </a:rPr>
                        <a:t>、報告</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87577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6</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29</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30</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31</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32</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33</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34</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35</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grpSp>
        <p:nvGrpSpPr>
          <p:cNvPr id="10"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11" name="矩形 10">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線</a:t>
              </a: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上平臺比</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較</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12"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系統主要功能介紹</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816363836"/>
              </p:ext>
            </p:extLst>
          </p:nvPr>
        </p:nvGraphicFramePr>
        <p:xfrm>
          <a:off x="571893" y="933452"/>
          <a:ext cx="11048215" cy="5501655"/>
        </p:xfrm>
        <a:graphic>
          <a:graphicData uri="http://schemas.openxmlformats.org/drawingml/2006/table">
            <a:tbl>
              <a:tblPr firstRow="1" firstCol="1" bandRow="1">
                <a:tableStyleId>{5C22544A-7EE6-4342-B048-85BDC9FD1C3A}</a:tableStyleId>
              </a:tblPr>
              <a:tblGrid>
                <a:gridCol w="1483150">
                  <a:extLst>
                    <a:ext uri="{9D8B030D-6E8A-4147-A177-3AD203B41FA5}">
                      <a16:colId xmlns:a16="http://schemas.microsoft.com/office/drawing/2014/main" val="3594722267"/>
                    </a:ext>
                  </a:extLst>
                </a:gridCol>
                <a:gridCol w="2234153">
                  <a:extLst>
                    <a:ext uri="{9D8B030D-6E8A-4147-A177-3AD203B41FA5}">
                      <a16:colId xmlns:a16="http://schemas.microsoft.com/office/drawing/2014/main" val="338081835"/>
                    </a:ext>
                  </a:extLst>
                </a:gridCol>
                <a:gridCol w="7330912">
                  <a:extLst>
                    <a:ext uri="{9D8B030D-6E8A-4147-A177-3AD203B41FA5}">
                      <a16:colId xmlns:a16="http://schemas.microsoft.com/office/drawing/2014/main" val="2259803853"/>
                    </a:ext>
                  </a:extLst>
                </a:gridCol>
              </a:tblGrid>
              <a:tr h="38175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41201519"/>
                  </a:ext>
                </a:extLst>
              </a:tr>
              <a:tr h="396147">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管理帳號</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註冊帳號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訪客可於註冊畫面填寫個人資料</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姓名、信箱、帳號、密碼</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來註冊成為會員。</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89878362"/>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登入平臺</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訪客可於登入畫面輸入帳號與密碼後登入本平臺。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02233230"/>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會員有自己的個人資料畫面，可以編寫一些基本的個人資料，讓有選修課程的教師和學生可了解自己。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25074916"/>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會員可查看同課程中所有學生的個人資料，讓有選修課程的教師和學生可以了解彼此。</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55418499"/>
                  </a:ext>
                </a:extLst>
              </a:tr>
              <a:tr h="396147">
                <a:tc rowSpan="8">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建立課程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教師在登入系統後可於本平臺建立課程，此時課程狀態為未上架。</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427328"/>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教師在登入系統後可對其開授的課程進行編輯課程資料</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課程名稱、課程說明、課程學分數、上課教室、上課時間、課程封面</a:t>
                      </a:r>
                      <a:r>
                        <a:rPr lang="en-US" sz="1600" kern="100" dirty="0">
                          <a:effectLst/>
                          <a:latin typeface="微軟正黑體" panose="020B0604030504040204" pitchFamily="34" charset="-120"/>
                          <a:ea typeface="微軟正黑體" panose="020B0604030504040204" pitchFamily="34" charset="-120"/>
                        </a:rPr>
                        <a:t>)</a:t>
                      </a:r>
                      <a:r>
                        <a:rPr lang="zh-TW" sz="1600" kern="100" dirty="0">
                          <a:effectLst/>
                          <a:latin typeface="微軟正黑體" panose="020B0604030504040204" pitchFamily="34" charset="-120"/>
                          <a:ea typeface="微軟正黑體" panose="020B0604030504040204" pitchFamily="34" charset="-120"/>
                        </a:rPr>
                        <a:t>。</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84078023"/>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上架課程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教師在登入系統後可對其開授的課程進行上架課程。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8485185"/>
                  </a:ext>
                </a:extLst>
              </a:tr>
              <a:tr h="467991">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教師在登入系統後可查看自己已開授的課程或平臺上任何課程。學生在登入系統後可查看自己已選修的課程或平臺上任何課程。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6369830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搜尋課程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會員在登入系統後可依照關鍵字或課程名稱對平臺內課程進行搜尋。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7969445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6922024"/>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選修課程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學生在登入系統後可選修平臺內已上架之課程。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06623287"/>
                  </a:ext>
                </a:extLst>
              </a:tr>
              <a:tr h="396147">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退選課程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學生在登入系統後可退選自己已選修之課程。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64625274"/>
                  </a:ext>
                </a:extLst>
              </a:tr>
            </a:tbl>
          </a:graphicData>
        </a:graphic>
      </p:graphicFrame>
    </p:spTree>
    <p:extLst>
      <p:ext uri="{BB962C8B-B14F-4D97-AF65-F5344CB8AC3E}">
        <p14:creationId xmlns:p14="http://schemas.microsoft.com/office/powerpoint/2010/main" val="80346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TotalTime>
  <Words>2290</Words>
  <Application>Microsoft Office PowerPoint</Application>
  <PresentationFormat>寬螢幕</PresentationFormat>
  <Paragraphs>443</Paragraphs>
  <Slides>35</Slides>
  <Notes>33</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35</vt:i4>
      </vt:variant>
    </vt:vector>
  </HeadingPairs>
  <TitlesOfParts>
    <vt:vector size="48" baseType="lpstr">
      <vt:lpstr>等线</vt:lpstr>
      <vt:lpstr>等线 Light</vt:lpstr>
      <vt:lpstr>微软雅黑</vt:lpstr>
      <vt:lpstr>Source Han Serif SC</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廖辰懋</cp:lastModifiedBy>
  <cp:revision>150</cp:revision>
  <dcterms:created xsi:type="dcterms:W3CDTF">2019-01-17T09:32:26Z</dcterms:created>
  <dcterms:modified xsi:type="dcterms:W3CDTF">2019-06-13T17:52:50Z</dcterms:modified>
</cp:coreProperties>
</file>